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256" r:id="rId2"/>
    <p:sldId id="257" r:id="rId3"/>
    <p:sldId id="258" r:id="rId4"/>
    <p:sldId id="259" r:id="rId5"/>
    <p:sldId id="260" r:id="rId6"/>
    <p:sldId id="262" r:id="rId7"/>
    <p:sldId id="263"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8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5C193F-C69C-4AB6-99CD-1FB355034B53}" type="datetimeFigureOut">
              <a:rPr lang="es-ES" smtClean="0"/>
              <a:pPr/>
              <a:t>10/08/2011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DBD7F2-1ECE-45DF-954E-8C33040CB99C}"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D5DBD7F2-1ECE-45DF-954E-8C33040CB99C}"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AEA8B5BA-BF52-481C-B6A5-A978B5F4412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AEA8B5BA-BF52-481C-B6A5-A978B5F4412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AEA8B5BA-BF52-481C-B6A5-A978B5F44120}" type="slidenum">
              <a:rPr lang="es-ES" smtClean="0"/>
              <a:pPr/>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F47CD1E3-52BD-4A9E-BEFC-B23369DB5595}" type="datetimeFigureOut">
              <a:rPr lang="es-ES" smtClean="0"/>
              <a:pPr/>
              <a:t>10/08/2011</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AEA8B5BA-BF52-481C-B6A5-A978B5F44120}" type="slidenum">
              <a:rPr lang="es-ES" smtClean="0"/>
              <a:pPr/>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47CD1E3-52BD-4A9E-BEFC-B23369DB5595}" type="datetimeFigureOut">
              <a:rPr lang="es-ES" smtClean="0"/>
              <a:pPr/>
              <a:t>10/08/2011</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EA8B5BA-BF52-481C-B6A5-A978B5F44120}" type="slidenum">
              <a:rPr lang="es-ES" smtClean="0"/>
              <a:pPr/>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n.wiktionary.org/wiki/es:proceso" TargetMode="External"/><Relationship Id="rId7" Type="http://schemas.openxmlformats.org/officeDocument/2006/relationships/hyperlink" Target="http://es.wikipedia.org/wiki/Decisi%C3%B3n" TargetMode="External"/><Relationship Id="rId2" Type="http://schemas.openxmlformats.org/officeDocument/2006/relationships/image" Target="../media/image4.jpeg"/><Relationship Id="rId1" Type="http://schemas.openxmlformats.org/officeDocument/2006/relationships/slideLayout" Target="../slideLayouts/slideLayout9.xml"/><Relationship Id="rId6" Type="http://schemas.openxmlformats.org/officeDocument/2006/relationships/hyperlink" Target="http://es.wikipedia.org/wiki/Empresa" TargetMode="External"/><Relationship Id="rId5" Type="http://schemas.openxmlformats.org/officeDocument/2006/relationships/hyperlink" Target="http://en.wiktionary.org/wiki/es:familiar" TargetMode="External"/><Relationship Id="rId4" Type="http://schemas.openxmlformats.org/officeDocument/2006/relationships/hyperlink" Target="http://en.wiktionary.org/wiki/es:labora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20936908">
            <a:off x="381000" y="3429000"/>
            <a:ext cx="6762768" cy="2646786"/>
          </a:xfrm>
        </p:spPr>
        <p:txBody>
          <a:bodyPr>
            <a:noAutofit/>
          </a:bodyPr>
          <a:lstStyle/>
          <a:p>
            <a:r>
              <a:rPr lang="es-CO" sz="8800" dirty="0" smtClean="0">
                <a:latin typeface="Berlin Sans FB Demi" pitchFamily="34" charset="0"/>
              </a:rPr>
              <a:t>Toma de decisiones</a:t>
            </a:r>
            <a:endParaRPr lang="es-ES" sz="8800" dirty="0">
              <a:latin typeface="Berlin Sans FB Demi"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2214546" y="0"/>
            <a:ext cx="4786314" cy="3517941"/>
          </a:xfrm>
          <a:prstGeom prst="rect">
            <a:avLst/>
          </a:prstGeom>
          <a:noFill/>
          <a:ln w="9525">
            <a:noFill/>
            <a:miter lim="800000"/>
            <a:headEnd/>
            <a:tailEnd/>
          </a:ln>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Marcador de posición de imagen" descr="toma-de-decision.jpg"/>
          <p:cNvPicPr>
            <a:picLocks noGrp="1" noChangeAspect="1"/>
          </p:cNvPicPr>
          <p:nvPr>
            <p:ph type="pic" idx="1"/>
          </p:nvPr>
        </p:nvPicPr>
        <p:blipFill>
          <a:blip r:embed="rId2" cstate="print"/>
          <a:srcRect l="443" r="443"/>
          <a:stretch>
            <a:fillRect/>
          </a:stretch>
        </p:blipFill>
        <p:spPr>
          <a:xfrm>
            <a:off x="5786446" y="285728"/>
            <a:ext cx="3143273" cy="2286016"/>
          </a:xfrm>
        </p:spPr>
      </p:pic>
      <p:sp>
        <p:nvSpPr>
          <p:cNvPr id="2" name="1 Título"/>
          <p:cNvSpPr>
            <a:spLocks noGrp="1"/>
          </p:cNvSpPr>
          <p:nvPr>
            <p:ph type="title"/>
          </p:nvPr>
        </p:nvSpPr>
        <p:spPr>
          <a:xfrm>
            <a:off x="357158" y="642918"/>
            <a:ext cx="6429420" cy="928694"/>
          </a:xfrm>
        </p:spPr>
        <p:txBody>
          <a:bodyPr>
            <a:normAutofit/>
          </a:bodyPr>
          <a:lstStyle/>
          <a:p>
            <a:r>
              <a:rPr lang="es-CO" sz="2800" dirty="0" smtClean="0"/>
              <a:t>Que Es La toma de decisiones?</a:t>
            </a:r>
            <a:endParaRPr lang="es-ES" sz="2800" dirty="0"/>
          </a:p>
        </p:txBody>
      </p:sp>
      <p:sp>
        <p:nvSpPr>
          <p:cNvPr id="5" name="4 Marcador de contenido"/>
          <p:cNvSpPr>
            <a:spLocks noGrp="1"/>
          </p:cNvSpPr>
          <p:nvPr>
            <p:ph type="body" sz="half" idx="2"/>
          </p:nvPr>
        </p:nvSpPr>
        <p:spPr>
          <a:xfrm>
            <a:off x="428596" y="2500306"/>
            <a:ext cx="8286808" cy="4929198"/>
          </a:xfrm>
        </p:spPr>
        <p:txBody>
          <a:bodyPr>
            <a:normAutofit/>
          </a:bodyPr>
          <a:lstStyle/>
          <a:p>
            <a:r>
              <a:rPr lang="es-CO" sz="2400" dirty="0" smtClean="0"/>
              <a:t> </a:t>
            </a:r>
            <a:r>
              <a:rPr lang="es-ES" sz="2000" dirty="0" smtClean="0"/>
              <a:t>La </a:t>
            </a:r>
            <a:r>
              <a:rPr lang="es-ES" sz="2000" b="1" dirty="0" smtClean="0"/>
              <a:t>toma de decisiones</a:t>
            </a:r>
            <a:r>
              <a:rPr lang="es-ES" sz="2000" dirty="0" smtClean="0"/>
              <a:t> es el </a:t>
            </a:r>
            <a:r>
              <a:rPr lang="es-ES" sz="2000" dirty="0" smtClean="0">
                <a:hlinkClick r:id="rId3" tooltip="wiktionary:es:proceso"/>
              </a:rPr>
              <a:t>proceso</a:t>
            </a:r>
            <a:r>
              <a:rPr lang="es-ES" sz="2000" dirty="0" smtClean="0"/>
              <a:t>                                                                mediante el cual se realiza una elección                                                    entre las alternativas o formas para resolver diferentes situaciones de la vida, estas se pueden presentar en diferentes contextos: a nivel </a:t>
            </a:r>
            <a:r>
              <a:rPr lang="es-ES" sz="2000" dirty="0" smtClean="0">
                <a:hlinkClick r:id="rId4" tooltip="wiktionary:es:laboral"/>
              </a:rPr>
              <a:t>laboral</a:t>
            </a:r>
            <a:r>
              <a:rPr lang="es-ES" sz="2000" dirty="0" smtClean="0"/>
              <a:t>, </a:t>
            </a:r>
            <a:r>
              <a:rPr lang="es-ES" sz="2000" dirty="0" smtClean="0">
                <a:hlinkClick r:id="rId5" tooltip="wiktionary:es:familiar"/>
              </a:rPr>
              <a:t>familiar</a:t>
            </a:r>
            <a:r>
              <a:rPr lang="es-ES" sz="2000" dirty="0" smtClean="0"/>
              <a:t>, sentimental, </a:t>
            </a:r>
            <a:r>
              <a:rPr lang="es-ES" sz="2000" dirty="0" smtClean="0">
                <a:hlinkClick r:id="rId6" tooltip="Empresa"/>
              </a:rPr>
              <a:t>empresarial</a:t>
            </a:r>
            <a:r>
              <a:rPr lang="es-ES" sz="2000" dirty="0" smtClean="0"/>
              <a:t>  etc., es decir, en todo momento se toman </a:t>
            </a:r>
            <a:r>
              <a:rPr lang="es-ES" sz="2000" dirty="0" smtClean="0">
                <a:hlinkClick r:id="rId7" tooltip="Decisión"/>
              </a:rPr>
              <a:t>decisiones</a:t>
            </a:r>
            <a:r>
              <a:rPr lang="es-ES" sz="2000" dirty="0" smtClean="0"/>
              <a:t>, la diferencia entre cada una de estas es el proceso o la forma en la cual se llega a ellas. La toma de decisiones consiste, básicamente, en elegir una alternativa entre las disponibles, a los efectos de resolver un problema actual o potencial.</a:t>
            </a:r>
            <a:endParaRPr lang="es-E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20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blinds(horizontal)">
                                      <p:cBhvr>
                                        <p:cTn id="3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8 Marcador de posición de imagen" descr="23-toma-de-decisiones1[1].jpg"/>
          <p:cNvPicPr>
            <a:picLocks noGrp="1" noChangeAspect="1"/>
          </p:cNvPicPr>
          <p:nvPr>
            <p:ph type="pic" idx="1"/>
          </p:nvPr>
        </p:nvPicPr>
        <p:blipFill>
          <a:blip r:embed="rId2" cstate="print"/>
          <a:srcRect t="13490" b="13490"/>
          <a:stretch>
            <a:fillRect/>
          </a:stretch>
        </p:blipFill>
        <p:spPr>
          <a:xfrm>
            <a:off x="428596" y="4071942"/>
            <a:ext cx="3519651" cy="2559746"/>
          </a:xfrm>
        </p:spPr>
      </p:pic>
      <p:sp>
        <p:nvSpPr>
          <p:cNvPr id="5" name="4 Título"/>
          <p:cNvSpPr>
            <a:spLocks noGrp="1"/>
          </p:cNvSpPr>
          <p:nvPr>
            <p:ph type="title"/>
          </p:nvPr>
        </p:nvSpPr>
        <p:spPr>
          <a:xfrm>
            <a:off x="285720" y="500042"/>
            <a:ext cx="8429684" cy="1071570"/>
          </a:xfrm>
        </p:spPr>
        <p:txBody>
          <a:bodyPr>
            <a:normAutofit/>
          </a:bodyPr>
          <a:lstStyle/>
          <a:p>
            <a:r>
              <a:rPr lang="es-CO" sz="2800" dirty="0" smtClean="0"/>
              <a:t>Importancia de la toma de decisiones</a:t>
            </a:r>
            <a:endParaRPr lang="es-ES" sz="2800" dirty="0"/>
          </a:p>
        </p:txBody>
      </p:sp>
      <p:sp>
        <p:nvSpPr>
          <p:cNvPr id="6" name="5 Marcador de contenido"/>
          <p:cNvSpPr>
            <a:spLocks noGrp="1"/>
          </p:cNvSpPr>
          <p:nvPr>
            <p:ph type="body" sz="half" idx="2"/>
          </p:nvPr>
        </p:nvSpPr>
        <p:spPr>
          <a:xfrm>
            <a:off x="357158" y="1643026"/>
            <a:ext cx="8501122" cy="5214974"/>
          </a:xfrm>
        </p:spPr>
        <p:txBody>
          <a:bodyPr>
            <a:normAutofit/>
          </a:bodyPr>
          <a:lstStyle/>
          <a:p>
            <a:r>
              <a:rPr lang="es-ES" dirty="0" smtClean="0"/>
              <a:t> </a:t>
            </a:r>
            <a:r>
              <a:rPr lang="es-ES" sz="2000" dirty="0" smtClean="0"/>
              <a:t>Es importante por que mediante el empleo de un buen juicio, la Toma de Decisiones nos indica que un problema o situación es valorado y considerado profundamente para elegir el mejor camino. Las decisiones se pueden clasificar teniendo en cuenta diferentes aspectos, como lo es la frecuencia con la que se presentan. Se clasifican en cuanto a las circunstancias que afrontan estas decisiones sea cual sea la situación para decidir y como decidir.</a:t>
            </a:r>
            <a:endParaRPr lang="es-ES" sz="2200" dirty="0"/>
          </a:p>
        </p:txBody>
      </p:sp>
      <p:pic>
        <p:nvPicPr>
          <p:cNvPr id="3075" name="Picture 3"/>
          <p:cNvPicPr>
            <a:picLocks noChangeAspect="1" noChangeArrowheads="1"/>
          </p:cNvPicPr>
          <p:nvPr/>
        </p:nvPicPr>
        <p:blipFill>
          <a:blip r:embed="rId3" cstate="print"/>
          <a:srcRect/>
          <a:stretch>
            <a:fillRect/>
          </a:stretch>
        </p:blipFill>
        <p:spPr bwMode="auto">
          <a:xfrm>
            <a:off x="4786314" y="4143380"/>
            <a:ext cx="3714776" cy="2472015"/>
          </a:xfrm>
          <a:prstGeom prst="rect">
            <a:avLst/>
          </a:prstGeom>
          <a:noFill/>
          <a:ln w="9525">
            <a:noFill/>
            <a:miter lim="800000"/>
            <a:headEnd/>
            <a:tailEnd/>
          </a:ln>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blinds(horizontal)">
                                      <p:cBhvr>
                                        <p:cTn id="25" dur="5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20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075"/>
                                        </p:tgtEl>
                                        <p:attrNameLst>
                                          <p:attrName>style.visibility</p:attrName>
                                        </p:attrNameLst>
                                      </p:cBhvr>
                                      <p:to>
                                        <p:strVal val="visible"/>
                                      </p:to>
                                    </p:set>
                                    <p:animEffect transition="in" filter="fade">
                                      <p:cBhvr>
                                        <p:cTn id="35"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Marcador de posición de imagen" descr="beneficios.jpg"/>
          <p:cNvPicPr>
            <a:picLocks noGrp="1" noChangeAspect="1"/>
          </p:cNvPicPr>
          <p:nvPr>
            <p:ph type="pic" idx="1"/>
          </p:nvPr>
        </p:nvPicPr>
        <p:blipFill>
          <a:blip r:embed="rId2" cstate="print"/>
          <a:srcRect l="7432" r="7432"/>
          <a:stretch>
            <a:fillRect/>
          </a:stretch>
        </p:blipFill>
        <p:spPr>
          <a:xfrm>
            <a:off x="5929322" y="4500570"/>
            <a:ext cx="2868201" cy="2085964"/>
          </a:xfrm>
        </p:spPr>
      </p:pic>
      <p:sp>
        <p:nvSpPr>
          <p:cNvPr id="3" name="2 Título"/>
          <p:cNvSpPr>
            <a:spLocks noGrp="1"/>
          </p:cNvSpPr>
          <p:nvPr>
            <p:ph type="title"/>
          </p:nvPr>
        </p:nvSpPr>
        <p:spPr>
          <a:xfrm>
            <a:off x="214282" y="571480"/>
            <a:ext cx="8215370" cy="928694"/>
          </a:xfrm>
        </p:spPr>
        <p:txBody>
          <a:bodyPr>
            <a:normAutofit/>
          </a:bodyPr>
          <a:lstStyle/>
          <a:p>
            <a:r>
              <a:rPr lang="es-ES" sz="2800" dirty="0" smtClean="0"/>
              <a:t>Beneficios de la Toma de Decisiones</a:t>
            </a:r>
            <a:endParaRPr lang="es-ES" sz="2800" dirty="0"/>
          </a:p>
        </p:txBody>
      </p:sp>
      <p:sp>
        <p:nvSpPr>
          <p:cNvPr id="4" name="3 Marcador de texto"/>
          <p:cNvSpPr>
            <a:spLocks noGrp="1"/>
          </p:cNvSpPr>
          <p:nvPr>
            <p:ph type="body" sz="half" idx="2"/>
          </p:nvPr>
        </p:nvSpPr>
        <p:spPr>
          <a:xfrm>
            <a:off x="285720" y="1571612"/>
            <a:ext cx="8501122" cy="5072098"/>
          </a:xfrm>
        </p:spPr>
        <p:txBody>
          <a:bodyPr>
            <a:noAutofit/>
          </a:bodyPr>
          <a:lstStyle/>
          <a:p>
            <a:r>
              <a:rPr lang="es-ES" sz="2000" dirty="0" smtClean="0"/>
              <a:t>-Decisiones basadas en la información y el conocimiento </a:t>
            </a:r>
            <a:br>
              <a:rPr lang="es-ES" sz="2000" dirty="0" smtClean="0"/>
            </a:br>
            <a:r>
              <a:rPr lang="es-ES" sz="2000" dirty="0" smtClean="0"/>
              <a:t>-Aumentar la habilidad para demostrar la efectividad de decisiones tomadas en el pasado mediante referencia a registros basados en los hechos. </a:t>
            </a:r>
            <a:br>
              <a:rPr lang="es-ES" sz="2000" dirty="0" smtClean="0"/>
            </a:br>
            <a:r>
              <a:rPr lang="es-ES" sz="2000" dirty="0" smtClean="0"/>
              <a:t>-Aumentar la capacidad para revisar, afrontar y cambiar opiniones y decisiones</a:t>
            </a:r>
            <a:br>
              <a:rPr lang="es-ES" sz="2000" dirty="0" smtClean="0"/>
            </a:br>
            <a:r>
              <a:rPr lang="es-ES" sz="2000" dirty="0" smtClean="0"/>
              <a:t>-Aseguran que los datos e información, son suficientemente precisos y fiables </a:t>
            </a:r>
            <a:br>
              <a:rPr lang="es-ES" sz="2000" dirty="0" smtClean="0"/>
            </a:br>
            <a:r>
              <a:rPr lang="es-ES" sz="2000" dirty="0" smtClean="0"/>
              <a:t>-Tomar decisiones y realizar acciones basadas en el análisis de los hechos, equilibradas con la experiencia y la intuición.</a:t>
            </a:r>
            <a:br>
              <a:rPr lang="es-ES" sz="2000" dirty="0" smtClean="0"/>
            </a:br>
            <a:r>
              <a:rPr lang="es-ES" sz="2000" dirty="0" smtClean="0"/>
              <a:t>-La calidad consistente en la toma de decisiones                                             ahorra tiempo y dinero.</a:t>
            </a:r>
            <a:br>
              <a:rPr lang="es-ES" sz="2000" dirty="0" smtClean="0"/>
            </a:br>
            <a:r>
              <a:rPr lang="es-ES" sz="2000" dirty="0" smtClean="0"/>
              <a:t>-La opción de inversión más eficiente.</a:t>
            </a:r>
            <a:br>
              <a:rPr lang="es-ES" sz="2000" dirty="0" smtClean="0"/>
            </a:br>
            <a:r>
              <a:rPr lang="es-ES" sz="2000" dirty="0" smtClean="0"/>
              <a:t>-Se propician las mejores decisiones a lo largo de                                                   la organización.</a:t>
            </a:r>
            <a:endParaRPr lang="es-ES" sz="2000"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blinds(horizontal)">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285720" y="500042"/>
            <a:ext cx="8358246" cy="1071570"/>
          </a:xfrm>
        </p:spPr>
        <p:txBody>
          <a:bodyPr>
            <a:normAutofit/>
          </a:bodyPr>
          <a:lstStyle/>
          <a:p>
            <a:r>
              <a:rPr lang="es-CO" sz="2800" dirty="0" smtClean="0"/>
              <a:t>Maneras de tomar las mejores decisiones </a:t>
            </a:r>
            <a:endParaRPr lang="es-ES" sz="2800" dirty="0"/>
          </a:p>
        </p:txBody>
      </p:sp>
      <p:sp>
        <p:nvSpPr>
          <p:cNvPr id="4" name="3 Marcador de texto"/>
          <p:cNvSpPr>
            <a:spLocks noGrp="1"/>
          </p:cNvSpPr>
          <p:nvPr>
            <p:ph type="body" sz="half" idx="2"/>
          </p:nvPr>
        </p:nvSpPr>
        <p:spPr>
          <a:xfrm>
            <a:off x="357158" y="1500174"/>
            <a:ext cx="8429684" cy="5072098"/>
          </a:xfrm>
        </p:spPr>
        <p:txBody>
          <a:bodyPr/>
          <a:lstStyle/>
          <a:p>
            <a:r>
              <a:rPr lang="es-ES" sz="2000" dirty="0" smtClean="0"/>
              <a:t>LAS DECISIONES SON EL PAN DE CADA DÍA; siempre estamos tomándolas, desde las pequeñas e intrascendentes hasta las que nos cambian la vida. Sin embargo, a veces optamos por el camino menos acertado y quedamos inconformes o arrepentidos.</a:t>
            </a:r>
          </a:p>
          <a:p>
            <a:r>
              <a:rPr lang="es-ES" sz="2000" dirty="0" smtClean="0"/>
              <a:t> Tanto en materia comercial, como en temas personales, nuestra vida se desarrolla en una secuencia de permanentes decisiones. Si deseamos tomar decisiones correctas es necesario minimizar el riesgo y observar una forma metódica que se basa en las                                                  </a:t>
            </a:r>
            <a:r>
              <a:rPr lang="es-ES" sz="2000" dirty="0" smtClean="0"/>
              <a:t>                             siguientes </a:t>
            </a:r>
            <a:r>
              <a:rPr lang="es-ES" sz="2000" dirty="0" smtClean="0"/>
              <a:t>pautas:</a:t>
            </a:r>
          </a:p>
          <a:p>
            <a:pPr marL="457200" indent="-457200"/>
            <a:r>
              <a:rPr lang="es-ES" sz="2000" b="1" dirty="0" smtClean="0"/>
              <a:t>-Fijar Objetivos.</a:t>
            </a:r>
          </a:p>
          <a:p>
            <a:pPr marL="457200" indent="-457200"/>
            <a:r>
              <a:rPr lang="es-CO" sz="2000" b="1" dirty="0" smtClean="0"/>
              <a:t>-</a:t>
            </a:r>
            <a:r>
              <a:rPr lang="es-ES" sz="2000" b="1" dirty="0" smtClean="0"/>
              <a:t>Reunir Información.</a:t>
            </a:r>
          </a:p>
          <a:p>
            <a:pPr marL="457200" indent="-457200"/>
            <a:r>
              <a:rPr lang="es-CO" sz="2000" b="1" dirty="0" smtClean="0"/>
              <a:t>-</a:t>
            </a:r>
            <a:r>
              <a:rPr lang="es-ES" sz="2000" b="1" dirty="0" smtClean="0"/>
              <a:t>Identificar Opciones Alternativas.</a:t>
            </a:r>
          </a:p>
          <a:p>
            <a:pPr marL="457200" indent="-457200"/>
            <a:r>
              <a:rPr lang="es-CO" sz="2000" b="1" dirty="0" smtClean="0"/>
              <a:t>-</a:t>
            </a:r>
            <a:r>
              <a:rPr lang="es-ES" sz="2000" b="1" dirty="0" smtClean="0"/>
              <a:t>Evaluar Opciones.</a:t>
            </a:r>
          </a:p>
          <a:p>
            <a:pPr marL="457200" indent="-457200"/>
            <a:r>
              <a:rPr lang="es-CO" sz="2000" b="1" dirty="0" smtClean="0"/>
              <a:t>-</a:t>
            </a:r>
            <a:r>
              <a:rPr lang="es-ES" sz="2000" b="1" dirty="0" smtClean="0"/>
              <a:t>Elegir la mejor opción.</a:t>
            </a:r>
          </a:p>
          <a:p>
            <a:pPr marL="457200" indent="-457200"/>
            <a:endParaRPr lang="es-ES" sz="2000" b="1" dirty="0" smtClean="0"/>
          </a:p>
        </p:txBody>
      </p:sp>
      <p:pic>
        <p:nvPicPr>
          <p:cNvPr id="4098" name="Picture 2"/>
          <p:cNvPicPr>
            <a:picLocks noGrp="1" noChangeAspect="1" noChangeArrowheads="1"/>
          </p:cNvPicPr>
          <p:nvPr>
            <p:ph type="pic" idx="1"/>
          </p:nvPr>
        </p:nvPicPr>
        <p:blipFill>
          <a:blip r:embed="rId2" cstate="print"/>
          <a:srcRect t="1515" b="1515"/>
          <a:stretch>
            <a:fillRect/>
          </a:stretch>
        </p:blipFill>
        <p:spPr bwMode="auto">
          <a:xfrm>
            <a:off x="4643438" y="3714752"/>
            <a:ext cx="4054074" cy="2948417"/>
          </a:xfrm>
          <a:prstGeom prst="rect">
            <a:avLst/>
          </a:prstGeom>
          <a:noFill/>
          <a:ln w="9525">
            <a:noFill/>
            <a:miter lim="800000"/>
            <a:headEnd/>
            <a:tailEnd/>
          </a:ln>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wipe(down)">
                                      <p:cBhvr>
                                        <p:cTn id="25" dur="580">
                                          <p:stCondLst>
                                            <p:cond delay="0"/>
                                          </p:stCondLst>
                                        </p:cTn>
                                        <p:tgtEl>
                                          <p:spTgt spid="4">
                                            <p:txEl>
                                              <p:pRg st="0" end="0"/>
                                            </p:txEl>
                                          </p:spTgt>
                                        </p:tgtEl>
                                      </p:cBhvr>
                                    </p:animEffect>
                                    <p:anim calcmode="lin" valueType="num">
                                      <p:cBhvr>
                                        <p:cTn id="26"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xEl>
                                              <p:pRg st="0" end="0"/>
                                            </p:txEl>
                                          </p:spTgt>
                                        </p:tgtEl>
                                      </p:cBhvr>
                                      <p:to x="100000" y="60000"/>
                                    </p:animScale>
                                    <p:animScale>
                                      <p:cBhvr>
                                        <p:cTn id="32" dur="166" decel="50000">
                                          <p:stCondLst>
                                            <p:cond delay="676"/>
                                          </p:stCondLst>
                                        </p:cTn>
                                        <p:tgtEl>
                                          <p:spTgt spid="4">
                                            <p:txEl>
                                              <p:pRg st="0" end="0"/>
                                            </p:txEl>
                                          </p:spTgt>
                                        </p:tgtEl>
                                      </p:cBhvr>
                                      <p:to x="100000" y="100000"/>
                                    </p:animScale>
                                    <p:animScale>
                                      <p:cBhvr>
                                        <p:cTn id="33" dur="26">
                                          <p:stCondLst>
                                            <p:cond delay="1312"/>
                                          </p:stCondLst>
                                        </p:cTn>
                                        <p:tgtEl>
                                          <p:spTgt spid="4">
                                            <p:txEl>
                                              <p:pRg st="0" end="0"/>
                                            </p:txEl>
                                          </p:spTgt>
                                        </p:tgtEl>
                                      </p:cBhvr>
                                      <p:to x="100000" y="80000"/>
                                    </p:animScale>
                                    <p:animScale>
                                      <p:cBhvr>
                                        <p:cTn id="34" dur="166" decel="50000">
                                          <p:stCondLst>
                                            <p:cond delay="1338"/>
                                          </p:stCondLst>
                                        </p:cTn>
                                        <p:tgtEl>
                                          <p:spTgt spid="4">
                                            <p:txEl>
                                              <p:pRg st="0" end="0"/>
                                            </p:txEl>
                                          </p:spTgt>
                                        </p:tgtEl>
                                      </p:cBhvr>
                                      <p:to x="100000" y="100000"/>
                                    </p:animScale>
                                    <p:animScale>
                                      <p:cBhvr>
                                        <p:cTn id="35" dur="26">
                                          <p:stCondLst>
                                            <p:cond delay="1642"/>
                                          </p:stCondLst>
                                        </p:cTn>
                                        <p:tgtEl>
                                          <p:spTgt spid="4">
                                            <p:txEl>
                                              <p:pRg st="0" end="0"/>
                                            </p:txEl>
                                          </p:spTgt>
                                        </p:tgtEl>
                                      </p:cBhvr>
                                      <p:to x="100000" y="90000"/>
                                    </p:animScale>
                                    <p:animScale>
                                      <p:cBhvr>
                                        <p:cTn id="36" dur="166" decel="50000">
                                          <p:stCondLst>
                                            <p:cond delay="1668"/>
                                          </p:stCondLst>
                                        </p:cTn>
                                        <p:tgtEl>
                                          <p:spTgt spid="4">
                                            <p:txEl>
                                              <p:pRg st="0" end="0"/>
                                            </p:txEl>
                                          </p:spTgt>
                                        </p:tgtEl>
                                      </p:cBhvr>
                                      <p:to x="100000" y="100000"/>
                                    </p:animScale>
                                    <p:animScale>
                                      <p:cBhvr>
                                        <p:cTn id="37" dur="26">
                                          <p:stCondLst>
                                            <p:cond delay="1808"/>
                                          </p:stCondLst>
                                        </p:cTn>
                                        <p:tgtEl>
                                          <p:spTgt spid="4">
                                            <p:txEl>
                                              <p:pRg st="0" end="0"/>
                                            </p:txEl>
                                          </p:spTgt>
                                        </p:tgtEl>
                                      </p:cBhvr>
                                      <p:to x="100000" y="95000"/>
                                    </p:animScale>
                                    <p:animScale>
                                      <p:cBhvr>
                                        <p:cTn id="38" dur="166" decel="50000">
                                          <p:stCondLst>
                                            <p:cond delay="1834"/>
                                          </p:stCondLst>
                                        </p:cTn>
                                        <p:tgtEl>
                                          <p:spTgt spid="4">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xEl>
                                              <p:pRg st="1" end="1"/>
                                            </p:txEl>
                                          </p:spTgt>
                                        </p:tgtEl>
                                        <p:attrNameLst>
                                          <p:attrName>style.visibility</p:attrName>
                                        </p:attrNameLst>
                                      </p:cBhvr>
                                      <p:to>
                                        <p:strVal val="visible"/>
                                      </p:to>
                                    </p:set>
                                    <p:animEffect transition="in" filter="wipe(down)">
                                      <p:cBhvr>
                                        <p:cTn id="43" dur="580">
                                          <p:stCondLst>
                                            <p:cond delay="0"/>
                                          </p:stCondLst>
                                        </p:cTn>
                                        <p:tgtEl>
                                          <p:spTgt spid="4">
                                            <p:txEl>
                                              <p:pRg st="1" end="1"/>
                                            </p:txEl>
                                          </p:spTgt>
                                        </p:tgtEl>
                                      </p:cBhvr>
                                    </p:animEffect>
                                    <p:anim calcmode="lin" valueType="num">
                                      <p:cBhvr>
                                        <p:cTn id="44"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xEl>
                                              <p:pRg st="1" end="1"/>
                                            </p:txEl>
                                          </p:spTgt>
                                        </p:tgtEl>
                                      </p:cBhvr>
                                      <p:to x="100000" y="60000"/>
                                    </p:animScale>
                                    <p:animScale>
                                      <p:cBhvr>
                                        <p:cTn id="50" dur="166" decel="50000">
                                          <p:stCondLst>
                                            <p:cond delay="676"/>
                                          </p:stCondLst>
                                        </p:cTn>
                                        <p:tgtEl>
                                          <p:spTgt spid="4">
                                            <p:txEl>
                                              <p:pRg st="1" end="1"/>
                                            </p:txEl>
                                          </p:spTgt>
                                        </p:tgtEl>
                                      </p:cBhvr>
                                      <p:to x="100000" y="100000"/>
                                    </p:animScale>
                                    <p:animScale>
                                      <p:cBhvr>
                                        <p:cTn id="51" dur="26">
                                          <p:stCondLst>
                                            <p:cond delay="1312"/>
                                          </p:stCondLst>
                                        </p:cTn>
                                        <p:tgtEl>
                                          <p:spTgt spid="4">
                                            <p:txEl>
                                              <p:pRg st="1" end="1"/>
                                            </p:txEl>
                                          </p:spTgt>
                                        </p:tgtEl>
                                      </p:cBhvr>
                                      <p:to x="100000" y="80000"/>
                                    </p:animScale>
                                    <p:animScale>
                                      <p:cBhvr>
                                        <p:cTn id="52" dur="166" decel="50000">
                                          <p:stCondLst>
                                            <p:cond delay="1338"/>
                                          </p:stCondLst>
                                        </p:cTn>
                                        <p:tgtEl>
                                          <p:spTgt spid="4">
                                            <p:txEl>
                                              <p:pRg st="1" end="1"/>
                                            </p:txEl>
                                          </p:spTgt>
                                        </p:tgtEl>
                                      </p:cBhvr>
                                      <p:to x="100000" y="100000"/>
                                    </p:animScale>
                                    <p:animScale>
                                      <p:cBhvr>
                                        <p:cTn id="53" dur="26">
                                          <p:stCondLst>
                                            <p:cond delay="1642"/>
                                          </p:stCondLst>
                                        </p:cTn>
                                        <p:tgtEl>
                                          <p:spTgt spid="4">
                                            <p:txEl>
                                              <p:pRg st="1" end="1"/>
                                            </p:txEl>
                                          </p:spTgt>
                                        </p:tgtEl>
                                      </p:cBhvr>
                                      <p:to x="100000" y="90000"/>
                                    </p:animScale>
                                    <p:animScale>
                                      <p:cBhvr>
                                        <p:cTn id="54" dur="166" decel="50000">
                                          <p:stCondLst>
                                            <p:cond delay="1668"/>
                                          </p:stCondLst>
                                        </p:cTn>
                                        <p:tgtEl>
                                          <p:spTgt spid="4">
                                            <p:txEl>
                                              <p:pRg st="1" end="1"/>
                                            </p:txEl>
                                          </p:spTgt>
                                        </p:tgtEl>
                                      </p:cBhvr>
                                      <p:to x="100000" y="100000"/>
                                    </p:animScale>
                                    <p:animScale>
                                      <p:cBhvr>
                                        <p:cTn id="55" dur="26">
                                          <p:stCondLst>
                                            <p:cond delay="1808"/>
                                          </p:stCondLst>
                                        </p:cTn>
                                        <p:tgtEl>
                                          <p:spTgt spid="4">
                                            <p:txEl>
                                              <p:pRg st="1" end="1"/>
                                            </p:txEl>
                                          </p:spTgt>
                                        </p:tgtEl>
                                      </p:cBhvr>
                                      <p:to x="100000" y="95000"/>
                                    </p:animScale>
                                    <p:animScale>
                                      <p:cBhvr>
                                        <p:cTn id="56" dur="166" decel="50000">
                                          <p:stCondLst>
                                            <p:cond delay="1834"/>
                                          </p:stCondLst>
                                        </p:cTn>
                                        <p:tgtEl>
                                          <p:spTgt spid="4">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4">
                                            <p:txEl>
                                              <p:pRg st="2" end="2"/>
                                            </p:txEl>
                                          </p:spTgt>
                                        </p:tgtEl>
                                        <p:attrNameLst>
                                          <p:attrName>style.visibility</p:attrName>
                                        </p:attrNameLst>
                                      </p:cBhvr>
                                      <p:to>
                                        <p:strVal val="visible"/>
                                      </p:to>
                                    </p:set>
                                    <p:animEffect transition="in" filter="wipe(down)">
                                      <p:cBhvr>
                                        <p:cTn id="61" dur="580">
                                          <p:stCondLst>
                                            <p:cond delay="0"/>
                                          </p:stCondLst>
                                        </p:cTn>
                                        <p:tgtEl>
                                          <p:spTgt spid="4">
                                            <p:txEl>
                                              <p:pRg st="2" end="2"/>
                                            </p:txEl>
                                          </p:spTgt>
                                        </p:tgtEl>
                                      </p:cBhvr>
                                    </p:animEffect>
                                    <p:anim calcmode="lin" valueType="num">
                                      <p:cBhvr>
                                        <p:cTn id="62"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4">
                                            <p:txEl>
                                              <p:pRg st="2" end="2"/>
                                            </p:txEl>
                                          </p:spTgt>
                                        </p:tgtEl>
                                      </p:cBhvr>
                                      <p:to x="100000" y="60000"/>
                                    </p:animScale>
                                    <p:animScale>
                                      <p:cBhvr>
                                        <p:cTn id="68" dur="166" decel="50000">
                                          <p:stCondLst>
                                            <p:cond delay="676"/>
                                          </p:stCondLst>
                                        </p:cTn>
                                        <p:tgtEl>
                                          <p:spTgt spid="4">
                                            <p:txEl>
                                              <p:pRg st="2" end="2"/>
                                            </p:txEl>
                                          </p:spTgt>
                                        </p:tgtEl>
                                      </p:cBhvr>
                                      <p:to x="100000" y="100000"/>
                                    </p:animScale>
                                    <p:animScale>
                                      <p:cBhvr>
                                        <p:cTn id="69" dur="26">
                                          <p:stCondLst>
                                            <p:cond delay="1312"/>
                                          </p:stCondLst>
                                        </p:cTn>
                                        <p:tgtEl>
                                          <p:spTgt spid="4">
                                            <p:txEl>
                                              <p:pRg st="2" end="2"/>
                                            </p:txEl>
                                          </p:spTgt>
                                        </p:tgtEl>
                                      </p:cBhvr>
                                      <p:to x="100000" y="80000"/>
                                    </p:animScale>
                                    <p:animScale>
                                      <p:cBhvr>
                                        <p:cTn id="70" dur="166" decel="50000">
                                          <p:stCondLst>
                                            <p:cond delay="1338"/>
                                          </p:stCondLst>
                                        </p:cTn>
                                        <p:tgtEl>
                                          <p:spTgt spid="4">
                                            <p:txEl>
                                              <p:pRg st="2" end="2"/>
                                            </p:txEl>
                                          </p:spTgt>
                                        </p:tgtEl>
                                      </p:cBhvr>
                                      <p:to x="100000" y="100000"/>
                                    </p:animScale>
                                    <p:animScale>
                                      <p:cBhvr>
                                        <p:cTn id="71" dur="26">
                                          <p:stCondLst>
                                            <p:cond delay="1642"/>
                                          </p:stCondLst>
                                        </p:cTn>
                                        <p:tgtEl>
                                          <p:spTgt spid="4">
                                            <p:txEl>
                                              <p:pRg st="2" end="2"/>
                                            </p:txEl>
                                          </p:spTgt>
                                        </p:tgtEl>
                                      </p:cBhvr>
                                      <p:to x="100000" y="90000"/>
                                    </p:animScale>
                                    <p:animScale>
                                      <p:cBhvr>
                                        <p:cTn id="72" dur="166" decel="50000">
                                          <p:stCondLst>
                                            <p:cond delay="1668"/>
                                          </p:stCondLst>
                                        </p:cTn>
                                        <p:tgtEl>
                                          <p:spTgt spid="4">
                                            <p:txEl>
                                              <p:pRg st="2" end="2"/>
                                            </p:txEl>
                                          </p:spTgt>
                                        </p:tgtEl>
                                      </p:cBhvr>
                                      <p:to x="100000" y="100000"/>
                                    </p:animScale>
                                    <p:animScale>
                                      <p:cBhvr>
                                        <p:cTn id="73" dur="26">
                                          <p:stCondLst>
                                            <p:cond delay="1808"/>
                                          </p:stCondLst>
                                        </p:cTn>
                                        <p:tgtEl>
                                          <p:spTgt spid="4">
                                            <p:txEl>
                                              <p:pRg st="2" end="2"/>
                                            </p:txEl>
                                          </p:spTgt>
                                        </p:tgtEl>
                                      </p:cBhvr>
                                      <p:to x="100000" y="95000"/>
                                    </p:animScale>
                                    <p:animScale>
                                      <p:cBhvr>
                                        <p:cTn id="74" dur="166" decel="50000">
                                          <p:stCondLst>
                                            <p:cond delay="1834"/>
                                          </p:stCondLst>
                                        </p:cTn>
                                        <p:tgtEl>
                                          <p:spTgt spid="4">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4">
                                            <p:txEl>
                                              <p:pRg st="3" end="3"/>
                                            </p:txEl>
                                          </p:spTgt>
                                        </p:tgtEl>
                                        <p:attrNameLst>
                                          <p:attrName>style.visibility</p:attrName>
                                        </p:attrNameLst>
                                      </p:cBhvr>
                                      <p:to>
                                        <p:strVal val="visible"/>
                                      </p:to>
                                    </p:set>
                                    <p:animEffect transition="in" filter="wipe(down)">
                                      <p:cBhvr>
                                        <p:cTn id="79" dur="580">
                                          <p:stCondLst>
                                            <p:cond delay="0"/>
                                          </p:stCondLst>
                                        </p:cTn>
                                        <p:tgtEl>
                                          <p:spTgt spid="4">
                                            <p:txEl>
                                              <p:pRg st="3" end="3"/>
                                            </p:txEl>
                                          </p:spTgt>
                                        </p:tgtEl>
                                      </p:cBhvr>
                                    </p:animEffect>
                                    <p:anim calcmode="lin" valueType="num">
                                      <p:cBhvr>
                                        <p:cTn id="80"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4">
                                            <p:txEl>
                                              <p:pRg st="3" end="3"/>
                                            </p:txEl>
                                          </p:spTgt>
                                        </p:tgtEl>
                                      </p:cBhvr>
                                      <p:to x="100000" y="60000"/>
                                    </p:animScale>
                                    <p:animScale>
                                      <p:cBhvr>
                                        <p:cTn id="86" dur="166" decel="50000">
                                          <p:stCondLst>
                                            <p:cond delay="676"/>
                                          </p:stCondLst>
                                        </p:cTn>
                                        <p:tgtEl>
                                          <p:spTgt spid="4">
                                            <p:txEl>
                                              <p:pRg st="3" end="3"/>
                                            </p:txEl>
                                          </p:spTgt>
                                        </p:tgtEl>
                                      </p:cBhvr>
                                      <p:to x="100000" y="100000"/>
                                    </p:animScale>
                                    <p:animScale>
                                      <p:cBhvr>
                                        <p:cTn id="87" dur="26">
                                          <p:stCondLst>
                                            <p:cond delay="1312"/>
                                          </p:stCondLst>
                                        </p:cTn>
                                        <p:tgtEl>
                                          <p:spTgt spid="4">
                                            <p:txEl>
                                              <p:pRg st="3" end="3"/>
                                            </p:txEl>
                                          </p:spTgt>
                                        </p:tgtEl>
                                      </p:cBhvr>
                                      <p:to x="100000" y="80000"/>
                                    </p:animScale>
                                    <p:animScale>
                                      <p:cBhvr>
                                        <p:cTn id="88" dur="166" decel="50000">
                                          <p:stCondLst>
                                            <p:cond delay="1338"/>
                                          </p:stCondLst>
                                        </p:cTn>
                                        <p:tgtEl>
                                          <p:spTgt spid="4">
                                            <p:txEl>
                                              <p:pRg st="3" end="3"/>
                                            </p:txEl>
                                          </p:spTgt>
                                        </p:tgtEl>
                                      </p:cBhvr>
                                      <p:to x="100000" y="100000"/>
                                    </p:animScale>
                                    <p:animScale>
                                      <p:cBhvr>
                                        <p:cTn id="89" dur="26">
                                          <p:stCondLst>
                                            <p:cond delay="1642"/>
                                          </p:stCondLst>
                                        </p:cTn>
                                        <p:tgtEl>
                                          <p:spTgt spid="4">
                                            <p:txEl>
                                              <p:pRg st="3" end="3"/>
                                            </p:txEl>
                                          </p:spTgt>
                                        </p:tgtEl>
                                      </p:cBhvr>
                                      <p:to x="100000" y="90000"/>
                                    </p:animScale>
                                    <p:animScale>
                                      <p:cBhvr>
                                        <p:cTn id="90" dur="166" decel="50000">
                                          <p:stCondLst>
                                            <p:cond delay="1668"/>
                                          </p:stCondLst>
                                        </p:cTn>
                                        <p:tgtEl>
                                          <p:spTgt spid="4">
                                            <p:txEl>
                                              <p:pRg st="3" end="3"/>
                                            </p:txEl>
                                          </p:spTgt>
                                        </p:tgtEl>
                                      </p:cBhvr>
                                      <p:to x="100000" y="100000"/>
                                    </p:animScale>
                                    <p:animScale>
                                      <p:cBhvr>
                                        <p:cTn id="91" dur="26">
                                          <p:stCondLst>
                                            <p:cond delay="1808"/>
                                          </p:stCondLst>
                                        </p:cTn>
                                        <p:tgtEl>
                                          <p:spTgt spid="4">
                                            <p:txEl>
                                              <p:pRg st="3" end="3"/>
                                            </p:txEl>
                                          </p:spTgt>
                                        </p:tgtEl>
                                      </p:cBhvr>
                                      <p:to x="100000" y="95000"/>
                                    </p:animScale>
                                    <p:animScale>
                                      <p:cBhvr>
                                        <p:cTn id="92" dur="166" decel="50000">
                                          <p:stCondLst>
                                            <p:cond delay="1834"/>
                                          </p:stCondLst>
                                        </p:cTn>
                                        <p:tgtEl>
                                          <p:spTgt spid="4">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4">
                                            <p:txEl>
                                              <p:pRg st="4" end="4"/>
                                            </p:txEl>
                                          </p:spTgt>
                                        </p:tgtEl>
                                        <p:attrNameLst>
                                          <p:attrName>style.visibility</p:attrName>
                                        </p:attrNameLst>
                                      </p:cBhvr>
                                      <p:to>
                                        <p:strVal val="visible"/>
                                      </p:to>
                                    </p:set>
                                    <p:animEffect transition="in" filter="wipe(down)">
                                      <p:cBhvr>
                                        <p:cTn id="97" dur="580">
                                          <p:stCondLst>
                                            <p:cond delay="0"/>
                                          </p:stCondLst>
                                        </p:cTn>
                                        <p:tgtEl>
                                          <p:spTgt spid="4">
                                            <p:txEl>
                                              <p:pRg st="4" end="4"/>
                                            </p:txEl>
                                          </p:spTgt>
                                        </p:tgtEl>
                                      </p:cBhvr>
                                    </p:animEffect>
                                    <p:anim calcmode="lin" valueType="num">
                                      <p:cBhvr>
                                        <p:cTn id="98" dur="1822" tmFilter="0,0; 0.14,0.36; 0.43,0.73; 0.71,0.91; 1.0,1.0">
                                          <p:stCondLst>
                                            <p:cond delay="0"/>
                                          </p:stCondLst>
                                        </p:cTn>
                                        <p:tgtEl>
                                          <p:spTgt spid="4">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4">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4">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4">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4">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4">
                                            <p:txEl>
                                              <p:pRg st="4" end="4"/>
                                            </p:txEl>
                                          </p:spTgt>
                                        </p:tgtEl>
                                      </p:cBhvr>
                                      <p:to x="100000" y="60000"/>
                                    </p:animScale>
                                    <p:animScale>
                                      <p:cBhvr>
                                        <p:cTn id="104" dur="166" decel="50000">
                                          <p:stCondLst>
                                            <p:cond delay="676"/>
                                          </p:stCondLst>
                                        </p:cTn>
                                        <p:tgtEl>
                                          <p:spTgt spid="4">
                                            <p:txEl>
                                              <p:pRg st="4" end="4"/>
                                            </p:txEl>
                                          </p:spTgt>
                                        </p:tgtEl>
                                      </p:cBhvr>
                                      <p:to x="100000" y="100000"/>
                                    </p:animScale>
                                    <p:animScale>
                                      <p:cBhvr>
                                        <p:cTn id="105" dur="26">
                                          <p:stCondLst>
                                            <p:cond delay="1312"/>
                                          </p:stCondLst>
                                        </p:cTn>
                                        <p:tgtEl>
                                          <p:spTgt spid="4">
                                            <p:txEl>
                                              <p:pRg st="4" end="4"/>
                                            </p:txEl>
                                          </p:spTgt>
                                        </p:tgtEl>
                                      </p:cBhvr>
                                      <p:to x="100000" y="80000"/>
                                    </p:animScale>
                                    <p:animScale>
                                      <p:cBhvr>
                                        <p:cTn id="106" dur="166" decel="50000">
                                          <p:stCondLst>
                                            <p:cond delay="1338"/>
                                          </p:stCondLst>
                                        </p:cTn>
                                        <p:tgtEl>
                                          <p:spTgt spid="4">
                                            <p:txEl>
                                              <p:pRg st="4" end="4"/>
                                            </p:txEl>
                                          </p:spTgt>
                                        </p:tgtEl>
                                      </p:cBhvr>
                                      <p:to x="100000" y="100000"/>
                                    </p:animScale>
                                    <p:animScale>
                                      <p:cBhvr>
                                        <p:cTn id="107" dur="26">
                                          <p:stCondLst>
                                            <p:cond delay="1642"/>
                                          </p:stCondLst>
                                        </p:cTn>
                                        <p:tgtEl>
                                          <p:spTgt spid="4">
                                            <p:txEl>
                                              <p:pRg st="4" end="4"/>
                                            </p:txEl>
                                          </p:spTgt>
                                        </p:tgtEl>
                                      </p:cBhvr>
                                      <p:to x="100000" y="90000"/>
                                    </p:animScale>
                                    <p:animScale>
                                      <p:cBhvr>
                                        <p:cTn id="108" dur="166" decel="50000">
                                          <p:stCondLst>
                                            <p:cond delay="1668"/>
                                          </p:stCondLst>
                                        </p:cTn>
                                        <p:tgtEl>
                                          <p:spTgt spid="4">
                                            <p:txEl>
                                              <p:pRg st="4" end="4"/>
                                            </p:txEl>
                                          </p:spTgt>
                                        </p:tgtEl>
                                      </p:cBhvr>
                                      <p:to x="100000" y="100000"/>
                                    </p:animScale>
                                    <p:animScale>
                                      <p:cBhvr>
                                        <p:cTn id="109" dur="26">
                                          <p:stCondLst>
                                            <p:cond delay="1808"/>
                                          </p:stCondLst>
                                        </p:cTn>
                                        <p:tgtEl>
                                          <p:spTgt spid="4">
                                            <p:txEl>
                                              <p:pRg st="4" end="4"/>
                                            </p:txEl>
                                          </p:spTgt>
                                        </p:tgtEl>
                                      </p:cBhvr>
                                      <p:to x="100000" y="95000"/>
                                    </p:animScale>
                                    <p:animScale>
                                      <p:cBhvr>
                                        <p:cTn id="110" dur="166" decel="50000">
                                          <p:stCondLst>
                                            <p:cond delay="1834"/>
                                          </p:stCondLst>
                                        </p:cTn>
                                        <p:tgtEl>
                                          <p:spTgt spid="4">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4">
                                            <p:txEl>
                                              <p:pRg st="5" end="5"/>
                                            </p:txEl>
                                          </p:spTgt>
                                        </p:tgtEl>
                                        <p:attrNameLst>
                                          <p:attrName>style.visibility</p:attrName>
                                        </p:attrNameLst>
                                      </p:cBhvr>
                                      <p:to>
                                        <p:strVal val="visible"/>
                                      </p:to>
                                    </p:set>
                                    <p:animEffect transition="in" filter="wipe(down)">
                                      <p:cBhvr>
                                        <p:cTn id="115" dur="580">
                                          <p:stCondLst>
                                            <p:cond delay="0"/>
                                          </p:stCondLst>
                                        </p:cTn>
                                        <p:tgtEl>
                                          <p:spTgt spid="4">
                                            <p:txEl>
                                              <p:pRg st="5" end="5"/>
                                            </p:txEl>
                                          </p:spTgt>
                                        </p:tgtEl>
                                      </p:cBhvr>
                                    </p:animEffect>
                                    <p:anim calcmode="lin" valueType="num">
                                      <p:cBhvr>
                                        <p:cTn id="116"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4">
                                            <p:txEl>
                                              <p:pRg st="5" end="5"/>
                                            </p:txEl>
                                          </p:spTgt>
                                        </p:tgtEl>
                                      </p:cBhvr>
                                      <p:to x="100000" y="60000"/>
                                    </p:animScale>
                                    <p:animScale>
                                      <p:cBhvr>
                                        <p:cTn id="122" dur="166" decel="50000">
                                          <p:stCondLst>
                                            <p:cond delay="676"/>
                                          </p:stCondLst>
                                        </p:cTn>
                                        <p:tgtEl>
                                          <p:spTgt spid="4">
                                            <p:txEl>
                                              <p:pRg st="5" end="5"/>
                                            </p:txEl>
                                          </p:spTgt>
                                        </p:tgtEl>
                                      </p:cBhvr>
                                      <p:to x="100000" y="100000"/>
                                    </p:animScale>
                                    <p:animScale>
                                      <p:cBhvr>
                                        <p:cTn id="123" dur="26">
                                          <p:stCondLst>
                                            <p:cond delay="1312"/>
                                          </p:stCondLst>
                                        </p:cTn>
                                        <p:tgtEl>
                                          <p:spTgt spid="4">
                                            <p:txEl>
                                              <p:pRg st="5" end="5"/>
                                            </p:txEl>
                                          </p:spTgt>
                                        </p:tgtEl>
                                      </p:cBhvr>
                                      <p:to x="100000" y="80000"/>
                                    </p:animScale>
                                    <p:animScale>
                                      <p:cBhvr>
                                        <p:cTn id="124" dur="166" decel="50000">
                                          <p:stCondLst>
                                            <p:cond delay="1338"/>
                                          </p:stCondLst>
                                        </p:cTn>
                                        <p:tgtEl>
                                          <p:spTgt spid="4">
                                            <p:txEl>
                                              <p:pRg st="5" end="5"/>
                                            </p:txEl>
                                          </p:spTgt>
                                        </p:tgtEl>
                                      </p:cBhvr>
                                      <p:to x="100000" y="100000"/>
                                    </p:animScale>
                                    <p:animScale>
                                      <p:cBhvr>
                                        <p:cTn id="125" dur="26">
                                          <p:stCondLst>
                                            <p:cond delay="1642"/>
                                          </p:stCondLst>
                                        </p:cTn>
                                        <p:tgtEl>
                                          <p:spTgt spid="4">
                                            <p:txEl>
                                              <p:pRg st="5" end="5"/>
                                            </p:txEl>
                                          </p:spTgt>
                                        </p:tgtEl>
                                      </p:cBhvr>
                                      <p:to x="100000" y="90000"/>
                                    </p:animScale>
                                    <p:animScale>
                                      <p:cBhvr>
                                        <p:cTn id="126" dur="166" decel="50000">
                                          <p:stCondLst>
                                            <p:cond delay="1668"/>
                                          </p:stCondLst>
                                        </p:cTn>
                                        <p:tgtEl>
                                          <p:spTgt spid="4">
                                            <p:txEl>
                                              <p:pRg st="5" end="5"/>
                                            </p:txEl>
                                          </p:spTgt>
                                        </p:tgtEl>
                                      </p:cBhvr>
                                      <p:to x="100000" y="100000"/>
                                    </p:animScale>
                                    <p:animScale>
                                      <p:cBhvr>
                                        <p:cTn id="127" dur="26">
                                          <p:stCondLst>
                                            <p:cond delay="1808"/>
                                          </p:stCondLst>
                                        </p:cTn>
                                        <p:tgtEl>
                                          <p:spTgt spid="4">
                                            <p:txEl>
                                              <p:pRg st="5" end="5"/>
                                            </p:txEl>
                                          </p:spTgt>
                                        </p:tgtEl>
                                      </p:cBhvr>
                                      <p:to x="100000" y="95000"/>
                                    </p:animScale>
                                    <p:animScale>
                                      <p:cBhvr>
                                        <p:cTn id="128" dur="166" decel="50000">
                                          <p:stCondLst>
                                            <p:cond delay="1834"/>
                                          </p:stCondLst>
                                        </p:cTn>
                                        <p:tgtEl>
                                          <p:spTgt spid="4">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4">
                                            <p:txEl>
                                              <p:pRg st="6" end="6"/>
                                            </p:txEl>
                                          </p:spTgt>
                                        </p:tgtEl>
                                        <p:attrNameLst>
                                          <p:attrName>style.visibility</p:attrName>
                                        </p:attrNameLst>
                                      </p:cBhvr>
                                      <p:to>
                                        <p:strVal val="visible"/>
                                      </p:to>
                                    </p:set>
                                    <p:animEffect transition="in" filter="wipe(down)">
                                      <p:cBhvr>
                                        <p:cTn id="133" dur="580">
                                          <p:stCondLst>
                                            <p:cond delay="0"/>
                                          </p:stCondLst>
                                        </p:cTn>
                                        <p:tgtEl>
                                          <p:spTgt spid="4">
                                            <p:txEl>
                                              <p:pRg st="6" end="6"/>
                                            </p:txEl>
                                          </p:spTgt>
                                        </p:tgtEl>
                                      </p:cBhvr>
                                    </p:animEffect>
                                    <p:anim calcmode="lin" valueType="num">
                                      <p:cBhvr>
                                        <p:cTn id="134" dur="1822" tmFilter="0,0; 0.14,0.36; 0.43,0.73; 0.71,0.91; 1.0,1.0">
                                          <p:stCondLst>
                                            <p:cond delay="0"/>
                                          </p:stCondLst>
                                        </p:cTn>
                                        <p:tgtEl>
                                          <p:spTgt spid="4">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4">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4">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4">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4">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4">
                                            <p:txEl>
                                              <p:pRg st="6" end="6"/>
                                            </p:txEl>
                                          </p:spTgt>
                                        </p:tgtEl>
                                      </p:cBhvr>
                                      <p:to x="100000" y="60000"/>
                                    </p:animScale>
                                    <p:animScale>
                                      <p:cBhvr>
                                        <p:cTn id="140" dur="166" decel="50000">
                                          <p:stCondLst>
                                            <p:cond delay="676"/>
                                          </p:stCondLst>
                                        </p:cTn>
                                        <p:tgtEl>
                                          <p:spTgt spid="4">
                                            <p:txEl>
                                              <p:pRg st="6" end="6"/>
                                            </p:txEl>
                                          </p:spTgt>
                                        </p:tgtEl>
                                      </p:cBhvr>
                                      <p:to x="100000" y="100000"/>
                                    </p:animScale>
                                    <p:animScale>
                                      <p:cBhvr>
                                        <p:cTn id="141" dur="26">
                                          <p:stCondLst>
                                            <p:cond delay="1312"/>
                                          </p:stCondLst>
                                        </p:cTn>
                                        <p:tgtEl>
                                          <p:spTgt spid="4">
                                            <p:txEl>
                                              <p:pRg st="6" end="6"/>
                                            </p:txEl>
                                          </p:spTgt>
                                        </p:tgtEl>
                                      </p:cBhvr>
                                      <p:to x="100000" y="80000"/>
                                    </p:animScale>
                                    <p:animScale>
                                      <p:cBhvr>
                                        <p:cTn id="142" dur="166" decel="50000">
                                          <p:stCondLst>
                                            <p:cond delay="1338"/>
                                          </p:stCondLst>
                                        </p:cTn>
                                        <p:tgtEl>
                                          <p:spTgt spid="4">
                                            <p:txEl>
                                              <p:pRg st="6" end="6"/>
                                            </p:txEl>
                                          </p:spTgt>
                                        </p:tgtEl>
                                      </p:cBhvr>
                                      <p:to x="100000" y="100000"/>
                                    </p:animScale>
                                    <p:animScale>
                                      <p:cBhvr>
                                        <p:cTn id="143" dur="26">
                                          <p:stCondLst>
                                            <p:cond delay="1642"/>
                                          </p:stCondLst>
                                        </p:cTn>
                                        <p:tgtEl>
                                          <p:spTgt spid="4">
                                            <p:txEl>
                                              <p:pRg st="6" end="6"/>
                                            </p:txEl>
                                          </p:spTgt>
                                        </p:tgtEl>
                                      </p:cBhvr>
                                      <p:to x="100000" y="90000"/>
                                    </p:animScale>
                                    <p:animScale>
                                      <p:cBhvr>
                                        <p:cTn id="144" dur="166" decel="50000">
                                          <p:stCondLst>
                                            <p:cond delay="1668"/>
                                          </p:stCondLst>
                                        </p:cTn>
                                        <p:tgtEl>
                                          <p:spTgt spid="4">
                                            <p:txEl>
                                              <p:pRg st="6" end="6"/>
                                            </p:txEl>
                                          </p:spTgt>
                                        </p:tgtEl>
                                      </p:cBhvr>
                                      <p:to x="100000" y="100000"/>
                                    </p:animScale>
                                    <p:animScale>
                                      <p:cBhvr>
                                        <p:cTn id="145" dur="26">
                                          <p:stCondLst>
                                            <p:cond delay="1808"/>
                                          </p:stCondLst>
                                        </p:cTn>
                                        <p:tgtEl>
                                          <p:spTgt spid="4">
                                            <p:txEl>
                                              <p:pRg st="6" end="6"/>
                                            </p:txEl>
                                          </p:spTgt>
                                        </p:tgtEl>
                                      </p:cBhvr>
                                      <p:to x="100000" y="95000"/>
                                    </p:animScale>
                                    <p:animScale>
                                      <p:cBhvr>
                                        <p:cTn id="146" dur="166" decel="50000">
                                          <p:stCondLst>
                                            <p:cond delay="1834"/>
                                          </p:stCondLst>
                                        </p:cTn>
                                        <p:tgtEl>
                                          <p:spTgt spid="4">
                                            <p:txEl>
                                              <p:pRg st="6" end="6"/>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10" presetClass="entr" presetSubtype="0" fill="hold" nodeType="clickEffect">
                                  <p:stCondLst>
                                    <p:cond delay="0"/>
                                  </p:stCondLst>
                                  <p:childTnLst>
                                    <p:set>
                                      <p:cBhvr>
                                        <p:cTn id="150" dur="1" fill="hold">
                                          <p:stCondLst>
                                            <p:cond delay="0"/>
                                          </p:stCondLst>
                                        </p:cTn>
                                        <p:tgtEl>
                                          <p:spTgt spid="4098"/>
                                        </p:tgtEl>
                                        <p:attrNameLst>
                                          <p:attrName>style.visibility</p:attrName>
                                        </p:attrNameLst>
                                      </p:cBhvr>
                                      <p:to>
                                        <p:strVal val="visible"/>
                                      </p:to>
                                    </p:set>
                                    <p:animEffect transition="in" filter="fade">
                                      <p:cBhvr>
                                        <p:cTn id="151"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285720" y="571480"/>
            <a:ext cx="8286808" cy="785818"/>
          </a:xfrm>
        </p:spPr>
        <p:txBody>
          <a:bodyPr>
            <a:noAutofit/>
          </a:bodyPr>
          <a:lstStyle/>
          <a:p>
            <a:r>
              <a:rPr lang="es-ES" sz="2800" dirty="0" smtClean="0"/>
              <a:t>El tiempo o experiencias en las tomas de decisiones</a:t>
            </a:r>
            <a:br>
              <a:rPr lang="es-ES" sz="2800" dirty="0" smtClean="0"/>
            </a:br>
            <a:endParaRPr lang="es-ES" sz="2800" dirty="0"/>
          </a:p>
        </p:txBody>
      </p:sp>
      <p:sp>
        <p:nvSpPr>
          <p:cNvPr id="4" name="3 Marcador de texto"/>
          <p:cNvSpPr>
            <a:spLocks noGrp="1"/>
          </p:cNvSpPr>
          <p:nvPr>
            <p:ph type="body" sz="half" idx="2"/>
          </p:nvPr>
        </p:nvSpPr>
        <p:spPr>
          <a:xfrm>
            <a:off x="285720" y="1500174"/>
            <a:ext cx="8643998" cy="5143536"/>
          </a:xfrm>
        </p:spPr>
        <p:txBody>
          <a:bodyPr>
            <a:normAutofit/>
          </a:bodyPr>
          <a:lstStyle/>
          <a:p>
            <a:r>
              <a:rPr lang="es-ES" sz="2000" dirty="0" smtClean="0"/>
              <a:t>En la toma de decisiones la experiencia es un elemento clave puesto que las decisiones deben tomarse sobre una realidad altamente compleja debido al enorme número de variables que entran en juego. </a:t>
            </a:r>
            <a:r>
              <a:rPr lang="es-ES_tradnl" sz="2000" dirty="0" smtClean="0"/>
              <a:t>El tiempo es una factor determinante en la toma decisiones, ya que si se requiere                                      tomar decisiones se supone que es para dar solución                                               a actividades que lo necesitan o exigen. No se puede                                               hablar de cuantificar el tiempo en la toma de decisiones,                                                     ya que cada persona tiene criterios diferentes, muchas                                                       veces cuentan con información que le permite ver el                                                               problema con más sencillez que otra, por lo que el                                                      tiempo de respuesta ante la circunstancia es breve y                                                    la solución la correcta.</a:t>
            </a:r>
            <a:endParaRPr lang="es-ES" sz="2000" dirty="0"/>
          </a:p>
        </p:txBody>
      </p:sp>
      <p:pic>
        <p:nvPicPr>
          <p:cNvPr id="5123" name="Picture 3"/>
          <p:cNvPicPr>
            <a:picLocks noChangeAspect="1" noChangeArrowheads="1"/>
          </p:cNvPicPr>
          <p:nvPr/>
        </p:nvPicPr>
        <p:blipFill>
          <a:blip r:embed="rId2" cstate="print"/>
          <a:srcRect/>
          <a:stretch>
            <a:fillRect/>
          </a:stretch>
        </p:blipFill>
        <p:spPr bwMode="auto">
          <a:xfrm>
            <a:off x="6572264" y="2786058"/>
            <a:ext cx="2357454" cy="3143272"/>
          </a:xfrm>
          <a:prstGeom prst="rect">
            <a:avLst/>
          </a:prstGeom>
          <a:noFill/>
          <a:ln w="9525">
            <a:noFill/>
            <a:miter lim="800000"/>
            <a:headEnd/>
            <a:tailEnd/>
          </a:ln>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blinds(horizontal)">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123"/>
                                        </p:tgtEl>
                                        <p:attrNameLst>
                                          <p:attrName>style.visibility</p:attrName>
                                        </p:attrNameLst>
                                      </p:cBhvr>
                                      <p:to>
                                        <p:strVal val="visible"/>
                                      </p:to>
                                    </p:set>
                                    <p:animEffect transition="in" filter="fade">
                                      <p:cBhvr>
                                        <p:cTn id="30" dur="20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285720" y="285728"/>
            <a:ext cx="8358246" cy="1000132"/>
          </a:xfrm>
        </p:spPr>
        <p:txBody>
          <a:bodyPr/>
          <a:lstStyle/>
          <a:p>
            <a:endParaRPr lang="es-ES" dirty="0"/>
          </a:p>
        </p:txBody>
      </p:sp>
      <p:sp>
        <p:nvSpPr>
          <p:cNvPr id="4" name="3 Marcador de texto"/>
          <p:cNvSpPr>
            <a:spLocks noGrp="1"/>
          </p:cNvSpPr>
          <p:nvPr>
            <p:ph type="body" sz="half" idx="2"/>
          </p:nvPr>
        </p:nvSpPr>
        <p:spPr>
          <a:xfrm>
            <a:off x="357158" y="1643050"/>
            <a:ext cx="8358246" cy="4857784"/>
          </a:xfrm>
        </p:spPr>
        <p:txBody>
          <a:bodyPr/>
          <a:lstStyle/>
          <a:p>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151</TotalTime>
  <Words>465</Words>
  <Application>Microsoft Office PowerPoint</Application>
  <PresentationFormat>Presentación en pantalla (4:3)</PresentationFormat>
  <Paragraphs>18</Paragraphs>
  <Slides>7</Slides>
  <Notes>1</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Viajes</vt:lpstr>
      <vt:lpstr>Toma de decisiones</vt:lpstr>
      <vt:lpstr>Que Es La toma de decisiones?</vt:lpstr>
      <vt:lpstr>Importancia de la toma de decisiones</vt:lpstr>
      <vt:lpstr>Beneficios de la Toma de Decisiones</vt:lpstr>
      <vt:lpstr>Maneras de tomar las mejores decisiones </vt:lpstr>
      <vt:lpstr>El tiempo o experiencias en las tomas de decisiones </vt:lpstr>
      <vt:lpstr>Diapositiva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TATIS</dc:creator>
  <cp:lastModifiedBy>JOSE</cp:lastModifiedBy>
  <cp:revision>18</cp:revision>
  <dcterms:created xsi:type="dcterms:W3CDTF">2011-08-09T22:54:15Z</dcterms:created>
  <dcterms:modified xsi:type="dcterms:W3CDTF">2011-08-10T19:18:37Z</dcterms:modified>
</cp:coreProperties>
</file>